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uce Light" charset="1" panose="00000400000000000000"/>
      <p:regular r:id="rId16"/>
    </p:embeddedFont>
    <p:embeddedFont>
      <p:font typeface="Open Sauce Light Bold" charset="1" panose="00000600000000000000"/>
      <p:regular r:id="rId17"/>
    </p:embeddedFont>
    <p:embeddedFont>
      <p:font typeface="Open Sauce Light Italics" charset="1" panose="00000400000000000000"/>
      <p:regular r:id="rId18"/>
    </p:embeddedFont>
    <p:embeddedFont>
      <p:font typeface="Open Sauce Light Bold Italics" charset="1" panose="000006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11642">
            <a:off x="14092878" y="-444474"/>
            <a:ext cx="10443683" cy="848786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83319" y="10001061"/>
            <a:ext cx="9727319" cy="31069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528193" y="8515539"/>
            <a:ext cx="2486133" cy="148552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520192"/>
            <a:ext cx="8544752" cy="212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7"/>
              </a:lnSpc>
            </a:pPr>
            <a:r>
              <a:rPr lang="en-US" sz="8199">
                <a:solidFill>
                  <a:srgbClr val="004AAD"/>
                </a:solidFill>
                <a:latin typeface="Montserrat Classic Bold"/>
              </a:rPr>
              <a:t>ML PROJECT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89095"/>
            <a:ext cx="12370099" cy="306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8000">
                <a:solidFill>
                  <a:srgbClr val="2BB4D4"/>
                </a:solidFill>
                <a:latin typeface="Montserrat Classic Bold"/>
              </a:rPr>
              <a:t>FAKE NEWS DETECTION USING</a:t>
            </a:r>
          </a:p>
          <a:p>
            <a:pPr>
              <a:lnSpc>
                <a:spcPts val="7920"/>
              </a:lnSpc>
            </a:pPr>
            <a:r>
              <a:rPr lang="en-US" sz="8000">
                <a:solidFill>
                  <a:srgbClr val="2BB4D4"/>
                </a:solidFill>
                <a:latin typeface="Montserrat Classic Bold"/>
              </a:rPr>
              <a:t>ML TECHNIQUES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75054" y="9350213"/>
            <a:ext cx="264169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26680"/>
            <a:ext cx="5066544" cy="67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1"/>
              </a:lnSpc>
            </a:pPr>
            <a:r>
              <a:rPr lang="en-US" sz="5062">
                <a:solidFill>
                  <a:srgbClr val="004AAD"/>
                </a:solidFill>
                <a:latin typeface="Montserrat Classic Bold"/>
              </a:rPr>
              <a:t>GROUP NO. 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525861">
            <a:off x="11773103" y="-590560"/>
            <a:ext cx="13709384" cy="137093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28700" y="2451326"/>
            <a:ext cx="1992833" cy="8984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0364" y="2592123"/>
            <a:ext cx="1809504" cy="55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3241">
                <a:solidFill>
                  <a:srgbClr val="2E2E2E"/>
                </a:solidFill>
                <a:latin typeface="Montserrat Classic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68804" y="2544498"/>
            <a:ext cx="4906787" cy="11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We use Grid Search to find the best hyperparameters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4825"/>
            <a:ext cx="711054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ML MODELS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8532740">
            <a:off x="-3625527" y="9139690"/>
            <a:ext cx="6729406" cy="546917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28700" y="4871201"/>
            <a:ext cx="1975420" cy="89056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19563" y="5019711"/>
            <a:ext cx="1793694" cy="5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2">
                <a:solidFill>
                  <a:srgbClr val="2E2E2E"/>
                </a:solidFill>
                <a:latin typeface="Montserrat Classic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4759" y="4198360"/>
            <a:ext cx="4906787" cy="229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We report the accuracies and loss curves for various ML models like  SVM, Neural networks etc.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42746" y="7640060"/>
            <a:ext cx="1975420" cy="89056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33609" y="7788570"/>
            <a:ext cx="1793694" cy="5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2">
                <a:solidFill>
                  <a:srgbClr val="2E2E2E"/>
                </a:solidFill>
                <a:latin typeface="Montserrat Classic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68804" y="6967219"/>
            <a:ext cx="4906787" cy="229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The results are for TF-IDF in NLP without considering the party and speaker name.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00775" y="9350213"/>
            <a:ext cx="612726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843297"/>
            <a:ext cx="8930036" cy="69605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211782" y="8257434"/>
            <a:ext cx="1546398" cy="154639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GAUSSIAN NAIVE BAYES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70" y="1915833"/>
            <a:ext cx="12432563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Gaussian Naive Bayes is 58.09%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941886" y="9401478"/>
            <a:ext cx="528339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103851"/>
            <a:ext cx="8463784" cy="65894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273978" y="8540255"/>
            <a:ext cx="1436091" cy="14360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LOGISTIC REGRESSION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70" y="1915833"/>
            <a:ext cx="12432563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Logistic Regression is 61.74%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77373" y="9290909"/>
            <a:ext cx="536572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13565" y="2935749"/>
            <a:ext cx="9062811" cy="70298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889094" y="7967589"/>
            <a:ext cx="1748809" cy="17488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DECISION TREE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70" y="1915833"/>
            <a:ext cx="12432563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the Decision Tree is 56.91%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69588" y="9290909"/>
            <a:ext cx="552143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818983"/>
            <a:ext cx="8862141" cy="69818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828956" y="7967807"/>
            <a:ext cx="1833002" cy="18330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RANDOM FOREST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70" y="1915833"/>
            <a:ext cx="12432563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Random Forest is 59.57%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63413" y="9290909"/>
            <a:ext cx="564492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896318"/>
            <a:ext cx="8872843" cy="68825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057481" y="8150316"/>
            <a:ext cx="1628533" cy="162853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ADABOOST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70" y="1915833"/>
            <a:ext cx="12432563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Adaboost is 58.93%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66948" y="9290909"/>
            <a:ext cx="557422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3511" y="2897230"/>
            <a:ext cx="8730445" cy="6878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516238" y="7846079"/>
            <a:ext cx="1929223" cy="19292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SVM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70" y="1915833"/>
            <a:ext cx="12432563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SVM is 59.34%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53972" y="9290909"/>
            <a:ext cx="583374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85121" y="3103851"/>
            <a:ext cx="8358879" cy="65739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732735" y="7916925"/>
            <a:ext cx="1760836" cy="17608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70" y="1915833"/>
            <a:ext cx="12432563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is 58.95%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91154" y="9290909"/>
            <a:ext cx="509009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37285" y="2845065"/>
            <a:ext cx="8685656" cy="68309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986167" y="7903959"/>
            <a:ext cx="1772013" cy="177201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 WITH PCA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70" y="1915833"/>
            <a:ext cx="12432563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along with PCA is 57.70%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63681" y="9290909"/>
            <a:ext cx="563955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5568076" y="-569913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602" b="0"/>
          <a:stretch>
            <a:fillRect/>
          </a:stretch>
        </p:blipFill>
        <p:spPr>
          <a:xfrm flipH="false" flipV="false" rot="0">
            <a:off x="759038" y="2845065"/>
            <a:ext cx="8757503" cy="69291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995285" y="8227805"/>
            <a:ext cx="1546398" cy="154639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 WITH TSNE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70" y="1915833"/>
            <a:ext cx="12432563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along with TSNE is 55.27%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54106" y="9290909"/>
            <a:ext cx="583105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85749">
            <a:off x="-13598870" y="-2029178"/>
            <a:ext cx="14345355" cy="143453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99293">
            <a:off x="16358122" y="-4499005"/>
            <a:ext cx="6885296" cy="110554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72737" y="954488"/>
            <a:ext cx="827126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MOTIVATION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737" y="3009029"/>
            <a:ext cx="14994562" cy="582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Fake News is a challenging problem in today's times.</a:t>
            </a:r>
          </a:p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Social Media websites are flooded with much misinformation, which can prove fatal.</a:t>
            </a:r>
          </a:p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Twitter particularly struggles with the fake news problem.</a:t>
            </a:r>
          </a:p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However, there is a certain regular pattern in fake news. Some individuals are more likely to spread fake news.</a:t>
            </a:r>
          </a:p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We can use Machine Learning to identify such patterns and try to predict fake news.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70937" y="9350213"/>
            <a:ext cx="272402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5568076" y="-5699138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0970" y="2008825"/>
            <a:ext cx="15947646" cy="63925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0970" y="372546"/>
            <a:ext cx="1300137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RESULTS SUMMED UP !!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33521" y="9153525"/>
            <a:ext cx="620959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87423">
            <a:off x="15755582" y="-1736875"/>
            <a:ext cx="8063091" cy="65530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2206" y="2610317"/>
            <a:ext cx="14633444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accuracies are close to 60%, which is not much efficient.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This is because it's impossible to solve this problem using standard ML and NLP Techniques.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It is impossible to predict whether the news is fake without knowing the ground truth at that time.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2714" y="7877089"/>
            <a:ext cx="1338792" cy="20624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59253"/>
            <a:ext cx="8366115" cy="113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26529" y="9153525"/>
            <a:ext cx="536572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87423">
            <a:off x="13668991" y="-1284505"/>
            <a:ext cx="8063091" cy="65530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843479" y="7979617"/>
            <a:ext cx="1857057" cy="185705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688564"/>
            <a:ext cx="11660051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can predict whether the given news is fake or not with an accuracy better than a random guess i.e. 50%.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best accuracy was 62.93% using Random Forest, BOW vectorisation, with speaker and party and Gini gain as feature selection criteria.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9253"/>
            <a:ext cx="8366115" cy="113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21436" y="9136743"/>
            <a:ext cx="544804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87423">
            <a:off x="14082542" y="-3839773"/>
            <a:ext cx="8063091" cy="65530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688564"/>
            <a:ext cx="13495184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can extend the scope by also incorporating visual and audio content in news articles.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will try to incorporate languages other than English.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Develop an interactive system where users can give a news article as input and can receive a credibility score for that article, suggesting its credibility.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74211" y="8585200"/>
            <a:ext cx="1370178" cy="134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59253"/>
            <a:ext cx="8366115" cy="113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FUTURE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14627" y="9153525"/>
            <a:ext cx="560375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976915" y="3355554"/>
            <a:ext cx="22241831" cy="46505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82155" y="9127416"/>
            <a:ext cx="8150485" cy="262297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2335" y="211123"/>
            <a:ext cx="2077028" cy="22621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88800" y="4792391"/>
            <a:ext cx="620563" cy="62056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345784" y="851640"/>
            <a:ext cx="739455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z="6499" spc="-129" u="none">
                <a:solidFill>
                  <a:srgbClr val="004AAD"/>
                </a:solidFill>
                <a:latin typeface="Montserrat Classic Bold"/>
              </a:rPr>
              <a:t>Timeline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749039"/>
            <a:ext cx="2761325" cy="3459887"/>
            <a:chOff x="0" y="0"/>
            <a:chExt cx="3681767" cy="461318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3681767" cy="8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54"/>
                </a:lnSpc>
                <a:spcBef>
                  <a:spcPct val="0"/>
                </a:spcBef>
              </a:pPr>
              <a:r>
                <a:rPr lang="en-US" sz="4378" spc="-87">
                  <a:solidFill>
                    <a:srgbClr val="004AAD"/>
                  </a:solidFill>
                  <a:latin typeface="Montserrat Classic"/>
                </a:rPr>
                <a:t>Week 7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91756"/>
              <a:ext cx="3681767" cy="3121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4416" indent="-292208" lvl="1">
                <a:lnSpc>
                  <a:spcPts val="3789"/>
                </a:lnSpc>
                <a:buFont typeface="Arial"/>
                <a:buChar char="•"/>
              </a:pPr>
              <a:r>
                <a:rPr lang="en-US" sz="2706">
                  <a:solidFill>
                    <a:srgbClr val="000000"/>
                  </a:solidFill>
                  <a:latin typeface="Open Sauce Light"/>
                </a:rPr>
                <a:t>Learned about SVM </a:t>
              </a:r>
            </a:p>
            <a:p>
              <a:pPr marL="584416" indent="-292208" lvl="1">
                <a:lnSpc>
                  <a:spcPts val="3789"/>
                </a:lnSpc>
                <a:buFont typeface="Arial"/>
                <a:buChar char="•"/>
              </a:pPr>
              <a:r>
                <a:rPr lang="en-US" sz="2706">
                  <a:solidFill>
                    <a:srgbClr val="000000"/>
                  </a:solidFill>
                  <a:latin typeface="Open Sauce Light"/>
                </a:rPr>
                <a:t>Implemented SVM Model in the Code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37079" y="4406278"/>
            <a:ext cx="3042775" cy="4597313"/>
            <a:chOff x="0" y="0"/>
            <a:chExt cx="4057034" cy="612975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4057034" cy="91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47"/>
                </a:lnSpc>
                <a:spcBef>
                  <a:spcPct val="0"/>
                </a:spcBef>
              </a:pPr>
              <a:r>
                <a:rPr lang="en-US" sz="4456" spc="-89">
                  <a:solidFill>
                    <a:srgbClr val="004AAD"/>
                  </a:solidFill>
                  <a:latin typeface="Montserrat Classic"/>
                </a:rPr>
                <a:t>Week 8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96738"/>
              <a:ext cx="4057034" cy="4633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16721" indent="-308361" lvl="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Learned about MLP.</a:t>
              </a:r>
            </a:p>
            <a:p>
              <a:pPr marL="616721" indent="-308361" lvl="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Implemented MLP in code.</a:t>
              </a:r>
            </a:p>
            <a:p>
              <a:pPr marL="616721" indent="-308361" lvl="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Observed the accuracy of the model.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22612" y="3792866"/>
            <a:ext cx="3042775" cy="4365016"/>
            <a:chOff x="0" y="0"/>
            <a:chExt cx="4057034" cy="58200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4057034" cy="91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47"/>
                </a:lnSpc>
                <a:spcBef>
                  <a:spcPct val="0"/>
                </a:spcBef>
              </a:pPr>
              <a:r>
                <a:rPr lang="en-US" sz="4456" spc="-89">
                  <a:solidFill>
                    <a:srgbClr val="004AAD"/>
                  </a:solidFill>
                  <a:latin typeface="Montserrat Classic"/>
                </a:rPr>
                <a:t>Week 9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06263"/>
              <a:ext cx="4057034" cy="4313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73542" indent="-286771" lvl="1">
                <a:lnSpc>
                  <a:spcPts val="3719"/>
                </a:lnSpc>
                <a:buFont typeface="Arial"/>
                <a:buChar char="•"/>
              </a:pPr>
              <a:r>
                <a:rPr lang="en-US" sz="2656">
                  <a:solidFill>
                    <a:srgbClr val="000000"/>
                  </a:solidFill>
                  <a:latin typeface="Open Sauce Light"/>
                </a:rPr>
                <a:t>Learned about TSNE and PCA.</a:t>
              </a:r>
            </a:p>
            <a:p>
              <a:pPr marL="573542" indent="-286771" lvl="1">
                <a:lnSpc>
                  <a:spcPts val="3719"/>
                </a:lnSpc>
                <a:buFont typeface="Arial"/>
                <a:buChar char="•"/>
              </a:pPr>
              <a:r>
                <a:rPr lang="en-US" sz="2656">
                  <a:solidFill>
                    <a:srgbClr val="000000"/>
                  </a:solidFill>
                  <a:latin typeface="Open Sauce Light"/>
                </a:rPr>
                <a:t>Observed accuracy of the MLP with and without TSNE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11252" y="4379705"/>
            <a:ext cx="3042775" cy="5097949"/>
            <a:chOff x="0" y="0"/>
            <a:chExt cx="4057034" cy="679726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4057034" cy="91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47"/>
                </a:lnSpc>
                <a:spcBef>
                  <a:spcPct val="0"/>
                </a:spcBef>
              </a:pPr>
              <a:r>
                <a:rPr lang="en-US" sz="4456" spc="-89">
                  <a:solidFill>
                    <a:srgbClr val="004AAD"/>
                  </a:solidFill>
                  <a:latin typeface="Montserrat Classic"/>
                </a:rPr>
                <a:t>Week 10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96738"/>
              <a:ext cx="4057034" cy="5300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16721" indent="-308361" lvl="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Documented the complete project.</a:t>
              </a:r>
            </a:p>
            <a:p>
              <a:pPr marL="616721" indent="-308361" lvl="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Did a complete analysis of performance of all models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645469" y="5975374"/>
            <a:ext cx="3042775" cy="3095405"/>
            <a:chOff x="0" y="0"/>
            <a:chExt cx="4057034" cy="412720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4057034" cy="91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47"/>
                </a:lnSpc>
                <a:spcBef>
                  <a:spcPct val="0"/>
                </a:spcBef>
              </a:pPr>
              <a:r>
                <a:rPr lang="en-US" sz="4456" spc="-89">
                  <a:solidFill>
                    <a:srgbClr val="004AAD"/>
                  </a:solidFill>
                  <a:latin typeface="Montserrat Classic"/>
                </a:rPr>
                <a:t>Week 11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496738"/>
              <a:ext cx="4057034" cy="2630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16721" indent="-308361" lvl="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Identified the future work</a:t>
              </a:r>
            </a:p>
            <a:p>
              <a:pPr marL="616721" indent="-308361" lvl="1">
                <a:lnSpc>
                  <a:spcPts val="3999"/>
                </a:lnSpc>
                <a:buFont typeface="Arial"/>
                <a:buChar char="•"/>
              </a:pPr>
              <a:r>
                <a:rPr lang="en-US" sz="2856">
                  <a:solidFill>
                    <a:srgbClr val="000000"/>
                  </a:solidFill>
                  <a:latin typeface="Open Sauce Light"/>
                </a:rPr>
                <a:t>Identified the limitations</a:t>
              </a: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37904" y="3482584"/>
            <a:ext cx="620563" cy="62056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23437" y="3045273"/>
            <a:ext cx="620563" cy="620563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22358" y="3482584"/>
            <a:ext cx="620563" cy="620563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56575" y="4792391"/>
            <a:ext cx="620563" cy="620563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6822776" y="9372879"/>
            <a:ext cx="572725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976915" y="3355554"/>
            <a:ext cx="22241831" cy="46505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82155" y="9127416"/>
            <a:ext cx="8150485" cy="262297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88800" y="4792391"/>
            <a:ext cx="620563" cy="6205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79846" y="3355554"/>
            <a:ext cx="620563" cy="6205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55106" y="3045273"/>
            <a:ext cx="620563" cy="6205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01503" y="4171828"/>
            <a:ext cx="620563" cy="62056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6556" y="391428"/>
            <a:ext cx="2172807" cy="133084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345784" y="851640"/>
            <a:ext cx="739455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z="6499" spc="-129">
                <a:solidFill>
                  <a:srgbClr val="004AAD"/>
                </a:solidFill>
                <a:latin typeface="Montserrat Classic Bold"/>
              </a:rPr>
              <a:t>Work Division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5749039"/>
            <a:ext cx="3304111" cy="3307487"/>
            <a:chOff x="0" y="0"/>
            <a:chExt cx="4405481" cy="44099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440548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spc="-67">
                  <a:solidFill>
                    <a:srgbClr val="004AAD"/>
                  </a:solidFill>
                  <a:latin typeface="Montserrat Classic"/>
                </a:rPr>
                <a:t>Anshak Goel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88556"/>
              <a:ext cx="4405481" cy="3121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4416" indent="-292208" lvl="1">
                <a:lnSpc>
                  <a:spcPts val="3789"/>
                </a:lnSpc>
                <a:buFont typeface="Arial"/>
                <a:buChar char="•"/>
              </a:pPr>
              <a:r>
                <a:rPr lang="en-US" sz="2706">
                  <a:solidFill>
                    <a:srgbClr val="000000"/>
                  </a:solidFill>
                  <a:latin typeface="Open Sauce Light"/>
                </a:rPr>
                <a:t>Handled the NLP Part.</a:t>
              </a:r>
            </a:p>
            <a:p>
              <a:pPr marL="584416" indent="-292208" lvl="1">
                <a:lnSpc>
                  <a:spcPts val="3789"/>
                </a:lnSpc>
                <a:buFont typeface="Arial"/>
                <a:buChar char="•"/>
              </a:pPr>
              <a:r>
                <a:rPr lang="en-US" sz="2706">
                  <a:solidFill>
                    <a:srgbClr val="000000"/>
                  </a:solidFill>
                  <a:latin typeface="Open Sauce Light"/>
                </a:rPr>
                <a:t>Also did some data preprocessing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47361" y="4316741"/>
            <a:ext cx="3431651" cy="3689378"/>
            <a:chOff x="0" y="0"/>
            <a:chExt cx="4575535" cy="491917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4575535" cy="1525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37"/>
                </a:lnSpc>
                <a:spcBef>
                  <a:spcPct val="0"/>
                </a:spcBef>
              </a:pPr>
              <a:r>
                <a:rPr lang="en-US" sz="3781" spc="-75">
                  <a:solidFill>
                    <a:srgbClr val="004AAD"/>
                  </a:solidFill>
                  <a:latin typeface="Montserrat Classic"/>
                </a:rPr>
                <a:t>Deeptorshi Mondal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84131"/>
              <a:ext cx="4575535" cy="2735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7878" indent="-318939" lvl="1">
                <a:lnSpc>
                  <a:spcPts val="4136"/>
                </a:lnSpc>
                <a:buFont typeface="Arial"/>
                <a:buChar char="•"/>
              </a:pPr>
              <a:r>
                <a:rPr lang="en-US" sz="2954">
                  <a:solidFill>
                    <a:srgbClr val="000000"/>
                  </a:solidFill>
                  <a:latin typeface="Open Sauce Light"/>
                </a:rPr>
                <a:t>Handled the documentation</a:t>
              </a:r>
            </a:p>
            <a:p>
              <a:pPr marL="637878" indent="-318939" lvl="1">
                <a:lnSpc>
                  <a:spcPts val="4136"/>
                </a:lnSpc>
                <a:buFont typeface="Arial"/>
                <a:buChar char="•"/>
              </a:pPr>
              <a:r>
                <a:rPr lang="en-US" sz="2954">
                  <a:solidFill>
                    <a:srgbClr val="000000"/>
                  </a:solidFill>
                  <a:latin typeface="Open Sauce Light"/>
                </a:rPr>
                <a:t>Also helped in NLP Part.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47486" y="4046016"/>
            <a:ext cx="3235802" cy="4469726"/>
            <a:chOff x="0" y="0"/>
            <a:chExt cx="4314403" cy="595963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4314403" cy="729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38"/>
                </a:lnSpc>
                <a:spcBef>
                  <a:spcPct val="0"/>
                </a:spcBef>
              </a:pPr>
              <a:r>
                <a:rPr lang="en-US" sz="3615" spc="-72">
                  <a:solidFill>
                    <a:srgbClr val="004AAD"/>
                  </a:solidFill>
                  <a:latin typeface="Montserrat Classic"/>
                </a:rPr>
                <a:t>Sahil Goyal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365717"/>
              <a:ext cx="4314403" cy="4593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9926" indent="-304963" lvl="1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000000"/>
                  </a:solidFill>
                  <a:latin typeface="Open Sauce Light"/>
                </a:rPr>
                <a:t>Handled the data preprocessing part</a:t>
              </a:r>
            </a:p>
            <a:p>
              <a:pPr marL="609926" indent="-304963" lvl="1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000000"/>
                  </a:solidFill>
                  <a:latin typeface="Open Sauce Light"/>
                </a:rPr>
                <a:t>Helped in implementing the ML Models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504165" y="5412954"/>
            <a:ext cx="3235802" cy="4520372"/>
            <a:chOff x="0" y="0"/>
            <a:chExt cx="4314403" cy="602716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4314403" cy="1458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38"/>
                </a:lnSpc>
                <a:spcBef>
                  <a:spcPct val="0"/>
                </a:spcBef>
              </a:pPr>
              <a:r>
                <a:rPr lang="en-US" sz="3615" spc="-72">
                  <a:solidFill>
                    <a:srgbClr val="004AAD"/>
                  </a:solidFill>
                  <a:latin typeface="Montserrat Classic"/>
                </a:rPr>
                <a:t>Vibhor Agarwal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095023"/>
              <a:ext cx="4314403" cy="3932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9926" indent="-304963" lvl="1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000000"/>
                  </a:solidFill>
                  <a:latin typeface="Open Sauce Light"/>
                </a:rPr>
                <a:t>Decided which ML Models to use.</a:t>
              </a:r>
            </a:p>
            <a:p>
              <a:pPr marL="609926" indent="-304963" lvl="1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000000"/>
                  </a:solidFill>
                  <a:latin typeface="Open Sauce Light"/>
                </a:rPr>
                <a:t>Analyzed the accuracies of the models.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126634" y="9153525"/>
            <a:ext cx="565655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32844"/>
            <a:ext cx="11227767" cy="337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30"/>
              </a:lnSpc>
            </a:pPr>
            <a:r>
              <a:rPr lang="en-US" sz="13030" spc="-443">
                <a:solidFill>
                  <a:srgbClr val="004AAD"/>
                </a:solidFill>
                <a:latin typeface="Montserrat Classic"/>
              </a:rPr>
              <a:t>ANY QUESTIONS 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2547171" y="1532850"/>
            <a:ext cx="12112141" cy="98438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3566" y="5331306"/>
            <a:ext cx="2596065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998358" y="9153525"/>
            <a:ext cx="591607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87423">
            <a:off x="15755582" y="-1736875"/>
            <a:ext cx="8063091" cy="65530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2206" y="2610317"/>
            <a:ext cx="14633444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https://arxiv.org/pdf/1705.00648.pdf%E2%80%8B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https://www.researchgate.net/publication/336436870_Fake_News_Detection_Using_Machine_Learning_approaches_A_systematic_Review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https://paperswithcode.com/paper/liar-liar-pants-on-fire-a-new-benchmark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"/>
              </a:rPr>
              <a:t>https://github.com/manideep2510/siamese-BERT-fake-news-detection-LIAR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7516" y="7973913"/>
            <a:ext cx="1489392" cy="17769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59253"/>
            <a:ext cx="8366115" cy="113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85379" y="9348492"/>
            <a:ext cx="517242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85749">
            <a:off x="-9621962" y="-3551227"/>
            <a:ext cx="14345355" cy="143453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99293">
            <a:off x="16358122" y="-4499005"/>
            <a:ext cx="6885296" cy="110554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72737" y="3009029"/>
            <a:ext cx="14994562" cy="65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used ML models like logistic regression and deep learning models.</a:t>
            </a:r>
          </a:p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describe the use of detecting fake news.</a:t>
            </a:r>
          </a:p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They discuss vectorization techniques like TF-IDF and BOW to convert text to numeric values.</a:t>
            </a:r>
          </a:p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discussed the importance of addressing the bias using lexical and sentiment analysis.</a:t>
            </a:r>
          </a:p>
          <a:p>
            <a:pPr marL="777240" indent="-388620" lvl="1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They experimented with several models like SVM, Random Forest etc.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77031" y="7934604"/>
            <a:ext cx="1824597" cy="181796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2737" y="954488"/>
            <a:ext cx="1279447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LITERATURE REVIEW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3152" y="9350213"/>
            <a:ext cx="287973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525861">
            <a:off x="11433308" y="-990868"/>
            <a:ext cx="13709384" cy="137093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2936" y="504825"/>
            <a:ext cx="1004718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DATASET USED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817" y="2278478"/>
            <a:ext cx="952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29342" y="2087026"/>
            <a:ext cx="11660051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Used Liar Dataset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It contains sentences with their speakers and their affiliations with labels representing fake news or not.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dataset contains 16 columns and 12788 rows.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 Some columns are labels, statement speakers, etc.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56977" y="9350213"/>
            <a:ext cx="300323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0970" y="2479278"/>
            <a:ext cx="7903630" cy="59796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55670" y="2479278"/>
            <a:ext cx="7903630" cy="59796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0970" y="372546"/>
            <a:ext cx="15410610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EDA SOME SCATTERPLOTS !!!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60512" y="9350213"/>
            <a:ext cx="293253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8243363">
            <a:off x="14256454" y="9219336"/>
            <a:ext cx="8063091" cy="65530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118924" y="2244076"/>
            <a:ext cx="7795651" cy="488131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3546" y="504825"/>
            <a:ext cx="1402706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DATA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4601" y="2186926"/>
            <a:ext cx="10137312" cy="548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8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clean the data and remove punctuation marks, white spaces, etc</a:t>
            </a:r>
          </a:p>
          <a:p>
            <a:pPr marL="750818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tokenize the data using NLP</a:t>
            </a:r>
          </a:p>
          <a:p>
            <a:pPr marL="750818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TF-IDF and BOW to vectorize the tokenized data into numeric form.</a:t>
            </a:r>
          </a:p>
          <a:p>
            <a:pPr marL="750818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wordcloud to visualize the word frequencies.</a:t>
            </a:r>
          </a:p>
          <a:p>
            <a:pPr marL="750818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a label encoder on Political Party and speaker column.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47536" y="9350213"/>
            <a:ext cx="319205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43790" y="1727069"/>
            <a:ext cx="7704938" cy="80838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3546" y="8233597"/>
            <a:ext cx="1919331" cy="157734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3546" y="485775"/>
            <a:ext cx="14027068" cy="10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Montserrat Classic Bold"/>
              </a:rPr>
              <a:t>DATA PREPROCESSING - 2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478" y="2387316"/>
            <a:ext cx="10137312" cy="545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dropped 12 columns out of 16 columns</a:t>
            </a:r>
          </a:p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decision to keep which columns were</a:t>
            </a:r>
          </a:p>
          <a:p>
            <a:pPr>
              <a:lnSpc>
                <a:spcPts val="4868"/>
              </a:lnSpc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       taken based on the heatmap.</a:t>
            </a:r>
          </a:p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Columns with high correlation were dropped.</a:t>
            </a:r>
          </a:p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take 4 partitions of data with and without party and speaker using TF-IDF and BOW.</a:t>
            </a:r>
          </a:p>
          <a:p>
            <a:pPr>
              <a:lnSpc>
                <a:spcPts val="486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684719" y="9350213"/>
            <a:ext cx="244840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44908" y="8345916"/>
            <a:ext cx="1567630" cy="146502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3546" y="4267431"/>
            <a:ext cx="11282344" cy="4448046"/>
            <a:chOff x="0" y="0"/>
            <a:chExt cx="15043125" cy="593072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556737" cy="1936642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2395298"/>
              <a:ext cx="15043125" cy="1875654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0" t="27550" r="0" b="14962"/>
            <a:stretch>
              <a:fillRect/>
            </a:stretch>
          </p:blipFill>
          <p:spPr>
            <a:xfrm flipH="false" flipV="false" rot="0">
              <a:off x="0" y="4728152"/>
              <a:ext cx="7826915" cy="120257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63546" y="485775"/>
            <a:ext cx="14027068" cy="10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Montserrat Classic Bold"/>
              </a:rPr>
              <a:t>MORE ON NLP !!!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6478" y="2387316"/>
            <a:ext cx="10137312" cy="118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TF-IDF and BOW in NLP vectorisation.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525861">
            <a:off x="13337323" y="-5311000"/>
            <a:ext cx="13709384" cy="1370938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657246" y="9350213"/>
            <a:ext cx="299786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66807">
            <a:off x="14164280" y="-1898272"/>
            <a:ext cx="12112141" cy="9843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0970" y="2859236"/>
            <a:ext cx="9319410" cy="673813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0970" y="372546"/>
            <a:ext cx="12750206" cy="102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PERFORMING TSNE !!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970" y="1915833"/>
            <a:ext cx="11363185" cy="57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819" indent="-37540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Following is the result of TSNE on TF-IDF Vector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6793" y="9492596"/>
            <a:ext cx="318936" cy="6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DAFTuA_cjDY</dc:identifier>
  <dcterms:modified xsi:type="dcterms:W3CDTF">2011-08-01T06:04:30Z</dcterms:modified>
  <cp:revision>1</cp:revision>
  <dc:title>ML Project Presentation</dc:title>
</cp:coreProperties>
</file>